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366" r:id="rId3"/>
    <p:sldId id="423" r:id="rId4"/>
    <p:sldId id="435" r:id="rId5"/>
    <p:sldId id="424" r:id="rId6"/>
    <p:sldId id="425" r:id="rId7"/>
    <p:sldId id="368" r:id="rId8"/>
    <p:sldId id="370" r:id="rId9"/>
    <p:sldId id="371" r:id="rId10"/>
    <p:sldId id="407" r:id="rId11"/>
    <p:sldId id="432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382" r:id="rId21"/>
    <p:sldId id="401" r:id="rId22"/>
    <p:sldId id="427" r:id="rId23"/>
    <p:sldId id="436" r:id="rId24"/>
    <p:sldId id="406" r:id="rId25"/>
    <p:sldId id="433" r:id="rId26"/>
    <p:sldId id="434" r:id="rId27"/>
    <p:sldId id="265" r:id="rId28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  <p:cmAuthor id="2" name="SUBU" initials="S" lastIdx="4" clrIdx="1">
    <p:extLst>
      <p:ext uri="{19B8F6BF-5375-455C-9EA6-DF929625EA0E}">
        <p15:presenceInfo xmlns:p15="http://schemas.microsoft.com/office/powerpoint/2012/main" userId="f87bec58ae1b6ad9" providerId="Windows Live"/>
      </p:ext>
    </p:extLst>
  </p:cmAuthor>
  <p:cmAuthor id="3" name="Furkan KORKMAZ" initials="FK" lastIdx="2" clrIdx="2">
    <p:extLst>
      <p:ext uri="{19B8F6BF-5375-455C-9EA6-DF929625EA0E}">
        <p15:presenceInfo xmlns:p15="http://schemas.microsoft.com/office/powerpoint/2012/main" userId="Furkan KORKM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33D"/>
    <a:srgbClr val="04ADBF"/>
    <a:srgbClr val="46F09A"/>
    <a:srgbClr val="EAEFF7"/>
    <a:srgbClr val="D2DEEF"/>
    <a:srgbClr val="003DA6"/>
    <a:srgbClr val="E9EBF5"/>
    <a:srgbClr val="CFD5EA"/>
    <a:srgbClr val="DEEBF7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6"/>
    <p:restoredTop sz="95574" autoAdjust="0"/>
  </p:normalViewPr>
  <p:slideViewPr>
    <p:cSldViewPr snapToGrid="0" snapToObjects="1">
      <p:cViewPr varScale="1">
        <p:scale>
          <a:sx n="107" d="100"/>
          <a:sy n="107" d="100"/>
        </p:scale>
        <p:origin x="1040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os/Downloads/Grafikl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os/Downloads/Grafikl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Uygulamalı Eğitim Karşılaştırmalı Grafik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Sayfa1!$I$8:$I$9</c:f>
              <c:strCache>
                <c:ptCount val="2"/>
                <c:pt idx="0">
                  <c:v>Uygulamalı eğitimde işveren memnuniyet oranı</c:v>
                </c:pt>
                <c:pt idx="1">
                  <c:v>Uygulamalı eğitimde öğrenci memnuniyet oranı</c:v>
                </c:pt>
              </c:strCache>
            </c:strRef>
          </c:cat>
          <c:val>
            <c:numRef>
              <c:f>Sayfa1!$J$8:$J$9</c:f>
              <c:numCache>
                <c:formatCode>General</c:formatCode>
                <c:ptCount val="2"/>
                <c:pt idx="0">
                  <c:v>88.7</c:v>
                </c:pt>
                <c:pt idx="1">
                  <c:v>90.36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E-4F4B-8864-07BBF52E6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148863"/>
        <c:axId val="546162591"/>
      </c:barChart>
      <c:catAx>
        <c:axId val="54614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46162591"/>
        <c:crosses val="autoZero"/>
        <c:auto val="1"/>
        <c:lblAlgn val="ctr"/>
        <c:lblOffset val="100"/>
        <c:noMultiLvlLbl val="0"/>
      </c:catAx>
      <c:valAx>
        <c:axId val="5461625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4614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Karşılaştırmalı Grafik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Sayfa1!$I$15:$I$17</c:f>
              <c:strCache>
                <c:ptCount val="3"/>
                <c:pt idx="0">
                  <c:v>Çalışan Memnuniyet Oranı</c:v>
                </c:pt>
                <c:pt idx="1">
                  <c:v>Paydaş memnuniyeti oranı</c:v>
                </c:pt>
                <c:pt idx="2">
                  <c:v>Öğrenci memnuniyeti oranı</c:v>
                </c:pt>
              </c:strCache>
            </c:strRef>
          </c:cat>
          <c:val>
            <c:numRef>
              <c:f>Sayfa1!$J$15:$J$17</c:f>
              <c:numCache>
                <c:formatCode>General</c:formatCode>
                <c:ptCount val="3"/>
                <c:pt idx="0">
                  <c:v>76.77</c:v>
                </c:pt>
                <c:pt idx="1">
                  <c:v>84.71</c:v>
                </c:pt>
                <c:pt idx="2">
                  <c:v>70.94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7-904D-B6B3-592C1396F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143871"/>
        <c:axId val="546141375"/>
      </c:barChart>
      <c:catAx>
        <c:axId val="54614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46141375"/>
        <c:crosses val="autoZero"/>
        <c:auto val="1"/>
        <c:lblAlgn val="ctr"/>
        <c:lblOffset val="100"/>
        <c:noMultiLvlLbl val="0"/>
      </c:catAx>
      <c:valAx>
        <c:axId val="546141375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4614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630F-AD7F-44A0-85B6-3E155F04ED85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CDBD8-EC84-423A-A262-ECC1E922CB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3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10" y="518147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2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4374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740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3486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308" y="578025"/>
            <a:ext cx="1710841" cy="1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573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4374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TR" sz="700" dirty="0">
                <a:solidFill>
                  <a:schemeClr val="bg1"/>
                </a:solidFill>
              </a:rPr>
              <a:t>© Copyright 2021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330" y="174653"/>
            <a:ext cx="700415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4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0945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7963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274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en-TR" smtClean="0"/>
              <a:t>2/14/24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558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1254033"/>
            <a:ext cx="9501052" cy="3174275"/>
          </a:xfrm>
        </p:spPr>
        <p:txBody>
          <a:bodyPr>
            <a:normAutofit/>
          </a:bodyPr>
          <a:lstStyle/>
          <a:p>
            <a:r>
              <a:rPr lang="tr-TR" sz="4400" b="1" i="1" dirty="0">
                <a:cs typeface="Times New Roman" panose="02020603050405020304" pitchFamily="18" charset="0"/>
              </a:rPr>
              <a:t>2023 Yılı </a:t>
            </a:r>
            <a:br>
              <a:rPr lang="tr-TR" sz="4400" b="1" i="1" dirty="0">
                <a:cs typeface="Times New Roman" panose="02020603050405020304" pitchFamily="18" charset="0"/>
              </a:rPr>
            </a:br>
            <a:r>
              <a:rPr lang="tr-TR" sz="4400" b="1" i="1" dirty="0">
                <a:cs typeface="Times New Roman" panose="02020603050405020304" pitchFamily="18" charset="0"/>
              </a:rPr>
              <a:t>Performans Değerlendirmesi</a:t>
            </a:r>
            <a:endParaRPr lang="en-TR" sz="4400" b="1" i="1" dirty="0">
              <a:cs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9B8502D-C3CA-B14C-A18A-BF3DCBCFC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086" y="4428308"/>
            <a:ext cx="9144000" cy="1240970"/>
          </a:xfrm>
        </p:spPr>
        <p:txBody>
          <a:bodyPr>
            <a:normAutofit fontScale="55000" lnSpcReduction="20000"/>
          </a:bodyPr>
          <a:lstStyle/>
          <a:p>
            <a:endParaRPr lang="tr-TR" sz="4200" dirty="0"/>
          </a:p>
          <a:p>
            <a:endParaRPr lang="tr-TR" sz="4200" dirty="0"/>
          </a:p>
          <a:p>
            <a:r>
              <a:rPr lang="tr-TR" sz="5800" b="1" dirty="0">
                <a:latin typeface="+mj-lt"/>
                <a:cs typeface="Times New Roman" panose="02020603050405020304" pitchFamily="18" charset="0"/>
              </a:rPr>
              <a:t>KARASU MYO</a:t>
            </a:r>
          </a:p>
          <a:p>
            <a:endParaRPr lang="tr-TR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7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2</a:t>
            </a:r>
          </a:p>
        </p:txBody>
      </p:sp>
      <p:graphicFrame>
        <p:nvGraphicFramePr>
          <p:cNvPr id="3" name="4 Tablo">
            <a:extLst>
              <a:ext uri="{FF2B5EF4-FFF2-40B4-BE49-F238E27FC236}">
                <a16:creationId xmlns:a16="http://schemas.microsoft.com/office/drawing/2014/main" id="{DCE81BCA-D63C-55E0-DC7D-8C73547F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446065"/>
              </p:ext>
            </p:extLst>
          </p:nvPr>
        </p:nvGraphicFramePr>
        <p:xfrm>
          <a:off x="340867" y="1280258"/>
          <a:ext cx="11510266" cy="4954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7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060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Bölgesel, ulusal ve uluslararası ihtiyaçlar doğrultusunda araştırmalar yapıp, teknoloji geliştirerek nitelikli ve ticarileşebilir Ar-</a:t>
                      </a:r>
                      <a:r>
                        <a:rPr lang="tr-TR" sz="20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çalışmaları yapmak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2.1: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Paydaş ihtiyaçlarını dikkate alarak Ar-</a:t>
                      </a:r>
                      <a:r>
                        <a:rPr lang="tr-T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çalışmalarını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4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Patent, Faydalı Model ve Endüstriyel Tasarım Başvuru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052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Sonuçlanan Patent, Faydalı Model ve Endüstriyel Tasarım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SCI, SCI-</a:t>
                      </a:r>
                      <a:r>
                        <a:rPr lang="tr-TR" sz="15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SSCI ve AHCI tarafından taranan dergilerde yayımlanan makale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100.00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270812"/>
                  </a:ext>
                </a:extLst>
              </a:tr>
              <a:tr h="23700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SCI, SCI-</a:t>
                      </a:r>
                      <a:r>
                        <a:rPr lang="tr-TR" sz="15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</a:t>
                      </a: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SSCI ve AHCI dışındaki indeksler tarafından taranan dergilerde yayımlanan makale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107.14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82600"/>
                  </a:ext>
                </a:extLst>
              </a:tr>
              <a:tr h="44498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5 - Ar-Ge Kapsamında Paydaşlarla Yapılan İşbirliği Sayısı 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66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1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2 (Devam)</a:t>
            </a:r>
          </a:p>
        </p:txBody>
      </p:sp>
      <p:graphicFrame>
        <p:nvGraphicFramePr>
          <p:cNvPr id="3" name="4 Tablo">
            <a:extLst>
              <a:ext uri="{FF2B5EF4-FFF2-40B4-BE49-F238E27FC236}">
                <a16:creationId xmlns:a16="http://schemas.microsoft.com/office/drawing/2014/main" id="{DCE81BCA-D63C-55E0-DC7D-8C73547F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28906"/>
              </p:ext>
            </p:extLst>
          </p:nvPr>
        </p:nvGraphicFramePr>
        <p:xfrm>
          <a:off x="332110" y="1271208"/>
          <a:ext cx="11510266" cy="39749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7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060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Bölgesel, ulusal ve uluslararası ihtiyaçlar doğrultusunda araştırmalar yapıp, teknoloji geliştirerek nitelikli ve ticarileşebilir Ar-</a:t>
                      </a:r>
                      <a:r>
                        <a:rPr lang="tr-TR" sz="20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çalışmaları yapmak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2.1: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Paydaş ihtiyaçlarını dikkate alarak Ar-</a:t>
                      </a:r>
                      <a:r>
                        <a:rPr lang="tr-TR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çalışmalarını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94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6 - Q1 Yayın Sayısı 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052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7 - Kabul edilen dış kaynaklı araştırma projesi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0.00 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Kötü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8 - BAP kapsamında desteklenen araştırma projeleri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270812"/>
                  </a:ext>
                </a:extLst>
              </a:tr>
              <a:tr h="23700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9 - Üniversite öğrencileri destekleme projesi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16.67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Kötü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8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04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2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6DBFD7ED-26E4-4076-0EBF-F406C3B1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08952"/>
              </p:ext>
            </p:extLst>
          </p:nvPr>
        </p:nvGraphicFramePr>
        <p:xfrm>
          <a:off x="601052" y="1268117"/>
          <a:ext cx="10989896" cy="34383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Bölgesel, ulusal ve uluslararası ihtiyaçlar doğrultusunda araştırmalar yapıp, teknoloji geliştirerek nitelikli ve ticarileşebilir Ar-</a:t>
                      </a:r>
                      <a:r>
                        <a:rPr lang="tr-TR" sz="20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çalışmaları yapmak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2.2: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Ar-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çalışmalarına yönelik üniversite laboratuvar alt yapısını kurmak ve güçlendirmek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Akredite Olan Laboratuvar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Akredite Olan Laboratuvarlarda Paydaşlara Sunulan Hizmet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5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57059"/>
              </p:ext>
            </p:extLst>
          </p:nvPr>
        </p:nvGraphicFramePr>
        <p:xfrm>
          <a:off x="601052" y="1473454"/>
          <a:ext cx="10989895" cy="24310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555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5"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Topluma değer katan ve değer üreten toplumsal sorunların çözüm merkezi olmak</a:t>
                      </a:r>
                      <a:endParaRPr lang="tr-TR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3.1: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Kurumsal olarak düzenlenen Yaşam Boyu Öğrenim faaliyetlerini ve toplumsal faaliyet sayısını arttırmak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5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GERÇEKLEŞME ORANI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Yaşam Boyu Öğrenim Kapsamında Topluma Yönelik Verilen Eğitim ve Sertifika Programları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3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4107DF84-07EE-3454-F783-46D931748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57501"/>
              </p:ext>
            </p:extLst>
          </p:nvPr>
        </p:nvGraphicFramePr>
        <p:xfrm>
          <a:off x="481013" y="1300434"/>
          <a:ext cx="11109934" cy="3250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2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19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Topluma değer katan ve değer üreten toplumsal sorunların çözüm merkezi olmak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3.1: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Kurumsal olarak düzenlenen Yaşam Boyu Öğrenim faaliyetlerini ve toplumsal faaliyet sayısını arttırmak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Yaşam Boyu Öğrenim Kapsamında Topluma Yönelik Verilen Eğitim Programları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% 100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Yaşam Boyu Öğrenim Kapsamında Topluma Yönelik Verilen Sertifika Programları Sayısı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1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36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3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850A8CCA-B249-9C03-F7E9-95DB65EFB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81936"/>
              </p:ext>
            </p:extLst>
          </p:nvPr>
        </p:nvGraphicFramePr>
        <p:xfrm>
          <a:off x="481013" y="1169499"/>
          <a:ext cx="11109934" cy="50335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7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7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2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19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Topluma değer katan ve değer üreten toplumsal sorunların çözüm merkezi olmak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3.2: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Toplumsal fayda temelli etkinlik ve projeler geliştirmek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Toplumsal Sorunların Çözülmesine Yönelik Proje ve Faaliyet Sayısı (Sosyal sorumluluk projeleri, STK’lar ile yapılan projeler, konferans, seminer, panel, sergi, defile, gösteri vb. faaliyet sayısı)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114.29 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Sosyal, kültürel ve sportif faaliyet sayısı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7844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Dezavantajlı gruplara yönelik sosyal entegrasyon ve kapsayıcılığa ilişkin yapılan faaliyet sayısı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53873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Mezunlara yönelik gerçekleştirilen faaliyet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00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6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4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CE094143-BEC1-BE6A-D963-E1D819D46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61190"/>
              </p:ext>
            </p:extLst>
          </p:nvPr>
        </p:nvGraphicFramePr>
        <p:xfrm>
          <a:off x="601052" y="1301928"/>
          <a:ext cx="10989896" cy="4618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İdari destek süreçlerinin etkinliğini ve verimliliğini arttırmak</a:t>
                      </a:r>
                      <a:endParaRPr lang="tr-TR" sz="20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4.1: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İdari destek süreçlerinde operasyonel çevikliği arttırarak hizmet kalitesini sürekli iyileştirmek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İdari Hizmetlerin Karşılanma Oranı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% 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İdari Hizmetlere Duyulan Memnuniyet Oranı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72,13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%72,13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Orta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60807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Personelin gelişimini sağlamaya yönelik hizmet içi eğitim sayısı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259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İdari destek süreçlerine yönelik iyileştirme sayısı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09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15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4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DEA4C428-0827-F75F-35F2-D91AD58F6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10542"/>
              </p:ext>
            </p:extLst>
          </p:nvPr>
        </p:nvGraphicFramePr>
        <p:xfrm>
          <a:off x="609599" y="1301929"/>
          <a:ext cx="10981347" cy="2566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1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78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7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356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İdari destek süreçlerinin etkinliğini ve verimliliğini arttırmak</a:t>
                      </a:r>
                      <a:endParaRPr lang="tr-TR" sz="20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4.2: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Fiziksel ve teknolojik altyapıyı güçlendirmek ve sürekli iyileştirmek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indent="0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Fiziksel ve Teknolojik Altyapısı Tamamlanan Projelerin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8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5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63C49BC4-CA5B-3DDA-C18D-DE9C40F61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34380"/>
              </p:ext>
            </p:extLst>
          </p:nvPr>
        </p:nvGraphicFramePr>
        <p:xfrm>
          <a:off x="601052" y="1301925"/>
          <a:ext cx="10989896" cy="4675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Katılımcı, şeffaf ve değişime açık bir yönetim anlayışıyla kurumsal kültürü geliştirmek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5.1: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Kurumsal amaç ve hedeflerin gerçekleşmesi için marka imajını güçlendirmek ve bilinirliği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Çalışan Memnuniyet Oranı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76,77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80.81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Paydaş Memnuniyeti Oranı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84,71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105.89 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 </a:t>
                      </a:r>
                    </a:p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856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Öğrenci Memnuniyeti Oranı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70,94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88.67 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İyi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8806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Üniversitemizin tanınırlığını artıcı faaliyet sayısı (İstişare toplantıları, yönetsel düzeyde medyada yer alınan programlar vb.)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150 </a:t>
                      </a:r>
                      <a:endParaRPr lang="tr-TR" sz="1400" dirty="0"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27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6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5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288664AB-1EF5-B395-1427-7DB85C744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69372"/>
              </p:ext>
            </p:extLst>
          </p:nvPr>
        </p:nvGraphicFramePr>
        <p:xfrm>
          <a:off x="601052" y="1301925"/>
          <a:ext cx="10989896" cy="3934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Katılımcı, şeffaf ve değişime açık bir yönetim anlayışıyla kurumsal kültürü geliştirmek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5.1: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Kurumsal amaç ve hedeflerin gerçekleşmesi için marka imajını güçlendirmek ve bilinirliği arttırmak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Ulusal İşbirliği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Uluslararası İş Birliği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856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PG 3 - Danışma kurulları ile gerçekleştirilen faaliyet sayısı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200.00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88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07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rmAutofit/>
          </a:bodyPr>
          <a:lstStyle/>
          <a:p>
            <a:r>
              <a:rPr lang="tr-TR" dirty="0"/>
              <a:t>SONUÇ VE ÖNERİLER </a:t>
            </a:r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169160"/>
              </p:ext>
            </p:extLst>
          </p:nvPr>
        </p:nvGraphicFramePr>
        <p:xfrm>
          <a:off x="1245325" y="1446965"/>
          <a:ext cx="10071463" cy="432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En Yüksek</a:t>
                      </a:r>
                      <a:r>
                        <a:rPr lang="tr-TR" sz="1800" b="1" baseline="0" dirty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Hedef</a:t>
                      </a:r>
                      <a:endParaRPr lang="tr-T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Başarının Kaynağı</a:t>
                      </a: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/Sebebi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 Uygulamalı Eğitim Modeli ile İstihdam Edilen Öğrenci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Üniversitemizin hedefleri ile uyumlu çalışmanın, nitelikli, donanımlı öğrenciler yetiştirilmesinin sonucu olarak görülmelidir.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60949"/>
              </p:ext>
            </p:extLst>
          </p:nvPr>
        </p:nvGraphicFramePr>
        <p:xfrm>
          <a:off x="1130974" y="1440949"/>
          <a:ext cx="9680668" cy="45371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9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581">
                <a:tc>
                  <a:txBody>
                    <a:bodyPr/>
                    <a:lstStyle/>
                    <a:p>
                      <a:endParaRPr lang="tr-TR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11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İNSAN </a:t>
                      </a:r>
                      <a:r>
                        <a:rPr lang="tr-T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KAYNAKLARI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Profesör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Doçent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tr-TR" sz="1800" b="0" dirty="0" err="1">
                          <a:latin typeface="+mn-lt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. Üyesi</a:t>
                      </a:r>
                      <a:r>
                        <a:rPr lang="tr-TR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Araştırma Görevlisi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Öğretim Görevlisi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İdari Personel</a:t>
                      </a:r>
                      <a:r>
                        <a:rPr lang="tr-TR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Sayısı 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62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Times New Roman" panose="02020603050405020304" pitchFamily="18" charset="0"/>
                        </a:rPr>
                        <a:t>ÖĞRENC</a:t>
                      </a:r>
                      <a: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  <a:t>İ SAYILARI</a:t>
                      </a:r>
                      <a:b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  <a:t>FİZİKİ KAPASİTE</a:t>
                      </a:r>
                      <a:endParaRPr lang="tr-TR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Öğrenci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1328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800" b="0" baseline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Uyruklu Öğrenci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65447"/>
                  </a:ext>
                </a:extLst>
              </a:tr>
              <a:tr h="3225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Derslik Sayısı</a:t>
                      </a:r>
                      <a:endParaRPr lang="tr-TR" sz="1800" b="0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59024"/>
                  </a:ext>
                </a:extLst>
              </a:tr>
              <a:tr h="359111">
                <a:tc vMerge="1">
                  <a:txBody>
                    <a:bodyPr/>
                    <a:lstStyle/>
                    <a:p>
                      <a:endParaRPr lang="tr-TR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0" dirty="0"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Laboratuvar Sayısı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Times New Roman" panose="02020603050405020304" pitchFamily="18" charset="0"/>
                        </a:rPr>
                        <a:t>KURUL</a:t>
                      </a:r>
                      <a:r>
                        <a:rPr lang="tr-TR" sz="1600" b="1" baseline="0" dirty="0">
                          <a:latin typeface="+mn-lt"/>
                          <a:cs typeface="Times New Roman" panose="02020603050405020304" pitchFamily="18" charset="0"/>
                        </a:rPr>
                        <a:t> VE KOMİSYONLAR </a:t>
                      </a:r>
                      <a:endParaRPr lang="tr-TR" sz="1800" b="1" dirty="0"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Kurul</a:t>
                      </a:r>
                      <a:r>
                        <a:rPr lang="tr-TR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ve Komisyon </a:t>
                      </a:r>
                      <a:r>
                        <a:rPr lang="tr-TR" sz="1800" b="0" dirty="0">
                          <a:latin typeface="+mn-lt"/>
                          <a:cs typeface="Times New Roman" panose="02020603050405020304" pitchFamily="18" charset="0"/>
                        </a:rPr>
                        <a:t> Sayısı</a:t>
                      </a:r>
                      <a:endParaRPr lang="tr-TR" sz="18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GENEL BİLGİLER</a:t>
            </a:r>
          </a:p>
        </p:txBody>
      </p:sp>
    </p:spTree>
    <p:extLst>
      <p:ext uri="{BB962C8B-B14F-4D97-AF65-F5344CB8AC3E}">
        <p14:creationId xmlns:p14="http://schemas.microsoft.com/office/powerpoint/2010/main" val="219107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rmAutofit/>
          </a:bodyPr>
          <a:lstStyle/>
          <a:p>
            <a:r>
              <a:rPr lang="tr-TR" dirty="0"/>
              <a:t>SONUÇ VE ÖNERİLER </a:t>
            </a:r>
          </a:p>
        </p:txBody>
      </p:sp>
      <p:graphicFrame>
        <p:nvGraphicFramePr>
          <p:cNvPr id="6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349153"/>
              </p:ext>
            </p:extLst>
          </p:nvPr>
        </p:nvGraphicFramePr>
        <p:xfrm>
          <a:off x="1245325" y="1446965"/>
          <a:ext cx="10071463" cy="45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En Düşük</a:t>
                      </a:r>
                      <a:r>
                        <a:rPr lang="tr-TR" sz="1800" b="1" baseline="0" dirty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Hedef</a:t>
                      </a:r>
                      <a:endParaRPr lang="tr-T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Planlanan İyileştirme</a:t>
                      </a:r>
                      <a:r>
                        <a:rPr lang="tr-T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nin Açıklaması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Kabul edilen dış kaynaklı araştırma projesi sayısı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Ön lisans programlarında eğitim süresi </a:t>
                      </a:r>
                      <a:r>
                        <a:rPr lang="tr-TR" sz="1800" b="1" dirty="0" err="1">
                          <a:latin typeface="+mn-lt"/>
                          <a:cs typeface="Arial" pitchFamily="34" charset="0"/>
                        </a:rPr>
                        <a:t>kısıtı</a:t>
                      </a: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 (2 yıl, +1 programından dolayı 3 dönem) öğrenci ve danışman öğretim elemanının proje hazırlık ve devamındaki süreçlerde yeterli düzeyde beraber çalışamaması.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63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E3BDD71-9756-DB4F-8C57-01A9C469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/>
          <a:lstStyle/>
          <a:p>
            <a:r>
              <a:rPr lang="tr-TR" b="1" dirty="0"/>
              <a:t>FAALİYETLER</a:t>
            </a:r>
            <a:endParaRPr lang="en-TR" b="1" dirty="0"/>
          </a:p>
        </p:txBody>
      </p:sp>
    </p:spTree>
    <p:extLst>
      <p:ext uri="{BB962C8B-B14F-4D97-AF65-F5344CB8AC3E}">
        <p14:creationId xmlns:p14="http://schemas.microsoft.com/office/powerpoint/2010/main" val="86134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GERÇEKLEŞTİRİLEN FAALİYETLER</a:t>
            </a:r>
          </a:p>
        </p:txBody>
      </p:sp>
      <p:pic>
        <p:nvPicPr>
          <p:cNvPr id="3" name="Resim 2" descr="metin, çizgi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97FEAE-FA1A-B047-AE7A-F209B814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2" y="1033153"/>
            <a:ext cx="12209421" cy="290990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9C995E7-AE24-BFF6-8ABD-45F9FA484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414"/>
          <a:stretch/>
        </p:blipFill>
        <p:spPr>
          <a:xfrm>
            <a:off x="5712558" y="3776354"/>
            <a:ext cx="6281520" cy="2592943"/>
          </a:xfrm>
          <a:prstGeom prst="rect">
            <a:avLst/>
          </a:prstGeom>
        </p:spPr>
      </p:pic>
      <p:pic>
        <p:nvPicPr>
          <p:cNvPr id="9" name="Resim 8" descr="metin, ekran görüntüsü, yazı tipi, işletim sistemi içeren bir resim&#10;&#10;Açıklama otomatik olarak oluşturuldu">
            <a:extLst>
              <a:ext uri="{FF2B5EF4-FFF2-40B4-BE49-F238E27FC236}">
                <a16:creationId xmlns:a16="http://schemas.microsoft.com/office/drawing/2014/main" id="{3EBD5621-7DD4-E9F2-F21D-9B0F25153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534"/>
          <a:stretch/>
        </p:blipFill>
        <p:spPr>
          <a:xfrm>
            <a:off x="1045028" y="3943058"/>
            <a:ext cx="3823855" cy="24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4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8745E6-73A8-8457-E281-1AFD1CD8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ÖRNEK FAALİYET GÖRSELLERİ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2409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DANIŞMA KURULU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89CF2FB-B490-21A7-6BA9-47314DBC7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2827"/>
              </p:ext>
            </p:extLst>
          </p:nvPr>
        </p:nvGraphicFramePr>
        <p:xfrm>
          <a:off x="209006" y="1110343"/>
          <a:ext cx="11665131" cy="525126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837980">
                  <a:extLst>
                    <a:ext uri="{9D8B030D-6E8A-4147-A177-3AD203B41FA5}">
                      <a16:colId xmlns:a16="http://schemas.microsoft.com/office/drawing/2014/main" val="2014205336"/>
                    </a:ext>
                  </a:extLst>
                </a:gridCol>
                <a:gridCol w="5827151">
                  <a:extLst>
                    <a:ext uri="{9D8B030D-6E8A-4147-A177-3AD203B41FA5}">
                      <a16:colId xmlns:a16="http://schemas.microsoft.com/office/drawing/2014/main" val="667926024"/>
                    </a:ext>
                  </a:extLst>
                </a:gridCol>
              </a:tblGrid>
              <a:tr h="420838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AD-SOYAD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</a:t>
                      </a:r>
                    </a:p>
                  </a:txBody>
                  <a:tcPr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38970"/>
                  </a:ext>
                </a:extLst>
              </a:tr>
              <a:tr h="420838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Zeliha KARADAYI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SMMM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2400345406"/>
                  </a:ext>
                </a:extLst>
              </a:tr>
              <a:tr h="420838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Temel GÜNDOĞDU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SMMM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3081545780"/>
                  </a:ext>
                </a:extLst>
              </a:tr>
              <a:tr h="420838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Ali KAYA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Kuzey Bilgisayar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756732980"/>
                  </a:ext>
                </a:extLst>
              </a:tr>
              <a:tr h="420838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Güneş KÖSE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Turizm-Eğitim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3898517551"/>
                  </a:ext>
                </a:extLst>
              </a:tr>
              <a:tr h="420838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Hamit BEKTAŞ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TEKDEM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1756819401"/>
                  </a:ext>
                </a:extLst>
              </a:tr>
              <a:tr h="44966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Gani ERDOĞAN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Gazi Metal Aş.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705090760"/>
                  </a:ext>
                </a:extLst>
              </a:tr>
              <a:tr h="473557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Furkan ATAR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Karasu Liman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3593628827"/>
                  </a:ext>
                </a:extLst>
              </a:tr>
              <a:tr h="454038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Fatih KÖSE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Karasu Liman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657640606"/>
                  </a:ext>
                </a:extLst>
              </a:tr>
              <a:tr h="44966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Suat KÖSEOĞLU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Köseoğlu Gıda Aş. (Dernek Başkanı)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1982811176"/>
                  </a:ext>
                </a:extLst>
              </a:tr>
              <a:tr h="44966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Hüseyin YAVUZYİĞİT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Vizyon </a:t>
                      </a:r>
                      <a:r>
                        <a:rPr lang="tr-TR" sz="1200" dirty="0" err="1">
                          <a:effectLst/>
                          <a:latin typeface="+mn-lt"/>
                        </a:rPr>
                        <a:t>Resort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 Hotel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466756250"/>
                  </a:ext>
                </a:extLst>
              </a:tr>
              <a:tr h="44966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Hasan EKŞİOĞLU</a:t>
                      </a:r>
                    </a:p>
                  </a:txBody>
                  <a:tcPr marL="53340" marR="5334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dirty="0">
                          <a:effectLst/>
                          <a:latin typeface="+mn-lt"/>
                        </a:rPr>
                        <a:t>Ekşioğlu Otel</a:t>
                      </a:r>
                    </a:p>
                  </a:txBody>
                  <a:tcPr marL="53340" marR="53340"/>
                </a:tc>
                <a:extLst>
                  <a:ext uri="{0D108BD9-81ED-4DB2-BD59-A6C34878D82A}">
                    <a16:rowId xmlns:a16="http://schemas.microsoft.com/office/drawing/2014/main" val="69280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44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C0B284-2995-33B2-F53E-10BA4AC6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ANKET PERFORMANSI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00599BCC-7E23-FAE7-979B-999338E08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49345"/>
              </p:ext>
            </p:extLst>
          </p:nvPr>
        </p:nvGraphicFramePr>
        <p:xfrm>
          <a:off x="1463040" y="1502229"/>
          <a:ext cx="9431383" cy="437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01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FD803C-8FA1-AE02-DF99-20505552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ANKET PERFORMANSI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81DFED62-112E-3FF7-73C5-5F0DF8BB9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32315"/>
              </p:ext>
            </p:extLst>
          </p:nvPr>
        </p:nvGraphicFramePr>
        <p:xfrm>
          <a:off x="1175658" y="1531916"/>
          <a:ext cx="9630888" cy="395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616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C228BE-623B-924B-B014-55BABA4B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310" y="2101370"/>
            <a:ext cx="3419378" cy="3607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D1788-6D9E-8347-8F79-A44C955CB193}"/>
              </a:ext>
            </a:extLst>
          </p:cNvPr>
          <p:cNvSpPr/>
          <p:nvPr/>
        </p:nvSpPr>
        <p:spPr>
          <a:xfrm>
            <a:off x="4302880" y="1024909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en-TR" sz="28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9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rmAutofit/>
          </a:bodyPr>
          <a:lstStyle/>
          <a:p>
            <a:r>
              <a:rPr lang="tr-TR" dirty="0"/>
              <a:t> 2023 YILI STRATEJİ BAZLI PERFORMANS GRAFİĞİ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C472312-CF2E-C90A-91BE-ECCBF3C1B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8" y="1294410"/>
            <a:ext cx="109742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0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C8B67E-8BF1-AF26-EB06-0297B67E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2023 YILI AMAÇ BAZLI DAĞILIM GRAFİĞİ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61EBD2-D802-21A0-BB92-ABD594A1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286038"/>
            <a:ext cx="9128791" cy="46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PROGRAM BAZLI PERFORMANS GRAFİĞİ</a:t>
            </a: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80575FC4-52BD-0515-C8A3-273153E15499}"/>
              </a:ext>
            </a:extLst>
          </p:cNvPr>
          <p:cNvGrpSpPr/>
          <p:nvPr/>
        </p:nvGrpSpPr>
        <p:grpSpPr>
          <a:xfrm>
            <a:off x="3764246" y="5980339"/>
            <a:ext cx="4657405" cy="290661"/>
            <a:chOff x="4007224" y="6091801"/>
            <a:chExt cx="4657405" cy="290661"/>
          </a:xfrm>
        </p:grpSpPr>
        <p:sp>
          <p:nvSpPr>
            <p:cNvPr id="3" name="Dikdörtgen: Köşeleri Yuvarlatılmış 2">
              <a:extLst>
                <a:ext uri="{FF2B5EF4-FFF2-40B4-BE49-F238E27FC236}">
                  <a16:creationId xmlns:a16="http://schemas.microsoft.com/office/drawing/2014/main" id="{77579E68-1BAD-98BD-3403-4E48807E21FD}"/>
                </a:ext>
              </a:extLst>
            </p:cNvPr>
            <p:cNvSpPr/>
            <p:nvPr/>
          </p:nvSpPr>
          <p:spPr>
            <a:xfrm>
              <a:off x="4007224" y="6122894"/>
              <a:ext cx="439270" cy="224118"/>
            </a:xfrm>
            <a:prstGeom prst="roundRect">
              <a:avLst/>
            </a:prstGeom>
            <a:solidFill>
              <a:srgbClr val="46F09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177F0AE5-9058-1CE7-4EA5-0E2B849FD992}"/>
                </a:ext>
              </a:extLst>
            </p:cNvPr>
            <p:cNvSpPr/>
            <p:nvPr/>
          </p:nvSpPr>
          <p:spPr>
            <a:xfrm>
              <a:off x="5030399" y="6122894"/>
              <a:ext cx="439270" cy="224118"/>
            </a:xfrm>
            <a:prstGeom prst="roundRect">
              <a:avLst/>
            </a:prstGeom>
            <a:solidFill>
              <a:srgbClr val="04AD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Metin kutusu 5">
              <a:extLst>
                <a:ext uri="{FF2B5EF4-FFF2-40B4-BE49-F238E27FC236}">
                  <a16:creationId xmlns:a16="http://schemas.microsoft.com/office/drawing/2014/main" id="{B1103E95-69F1-5066-59D1-C89AC72D5C0D}"/>
                </a:ext>
              </a:extLst>
            </p:cNvPr>
            <p:cNvSpPr txBox="1"/>
            <p:nvPr/>
          </p:nvSpPr>
          <p:spPr>
            <a:xfrm>
              <a:off x="4403801" y="6091801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</a:p>
          </p:txBody>
        </p:sp>
        <p:sp>
          <p:nvSpPr>
            <p:cNvPr id="7" name="Metin kutusu 6">
              <a:extLst>
                <a:ext uri="{FF2B5EF4-FFF2-40B4-BE49-F238E27FC236}">
                  <a16:creationId xmlns:a16="http://schemas.microsoft.com/office/drawing/2014/main" id="{28172E75-DE34-B0F6-1EF1-3177BECCAF13}"/>
                </a:ext>
              </a:extLst>
            </p:cNvPr>
            <p:cNvSpPr txBox="1"/>
            <p:nvPr/>
          </p:nvSpPr>
          <p:spPr>
            <a:xfrm>
              <a:off x="5426976" y="6095999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</a:t>
              </a:r>
            </a:p>
          </p:txBody>
        </p:sp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7A39A789-7528-B8C5-25EA-ED6CF7CFAFD7}"/>
                </a:ext>
              </a:extLst>
            </p:cNvPr>
            <p:cNvSpPr/>
            <p:nvPr/>
          </p:nvSpPr>
          <p:spPr>
            <a:xfrm>
              <a:off x="5946929" y="6122894"/>
              <a:ext cx="439270" cy="224118"/>
            </a:xfrm>
            <a:prstGeom prst="roundRect">
              <a:avLst/>
            </a:prstGeom>
            <a:solidFill>
              <a:srgbClr val="F2B33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A0322EA6-0CBD-1ECA-0EB2-ACE57FB6D644}"/>
                </a:ext>
              </a:extLst>
            </p:cNvPr>
            <p:cNvSpPr txBox="1"/>
            <p:nvPr/>
          </p:nvSpPr>
          <p:spPr>
            <a:xfrm>
              <a:off x="6332876" y="6095999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</a:p>
          </p:txBody>
        </p:sp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81808132-4567-A102-ADBE-60ED00C237AF}"/>
                </a:ext>
              </a:extLst>
            </p:cNvPr>
            <p:cNvSpPr/>
            <p:nvPr/>
          </p:nvSpPr>
          <p:spPr>
            <a:xfrm>
              <a:off x="6840904" y="6122895"/>
              <a:ext cx="439270" cy="22411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highlight>
                  <a:srgbClr val="00FF00"/>
                </a:highlight>
              </a:endParaRPr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9067D127-9230-BBF2-9E82-5E912E9FC402}"/>
                </a:ext>
              </a:extLst>
            </p:cNvPr>
            <p:cNvSpPr txBox="1"/>
            <p:nvPr/>
          </p:nvSpPr>
          <p:spPr>
            <a:xfrm>
              <a:off x="7238776" y="6099363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</a:p>
          </p:txBody>
        </p:sp>
        <p:sp>
          <p:nvSpPr>
            <p:cNvPr id="12" name="Dikdörtgen: Köşeleri Yuvarlatılmış 11">
              <a:extLst>
                <a:ext uri="{FF2B5EF4-FFF2-40B4-BE49-F238E27FC236}">
                  <a16:creationId xmlns:a16="http://schemas.microsoft.com/office/drawing/2014/main" id="{63C56F1B-CD87-AC4B-103B-B6AD860A5887}"/>
                </a:ext>
              </a:extLst>
            </p:cNvPr>
            <p:cNvSpPr/>
            <p:nvPr/>
          </p:nvSpPr>
          <p:spPr>
            <a:xfrm>
              <a:off x="7758729" y="6129620"/>
              <a:ext cx="439270" cy="224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DAD31E5F-A054-0DE8-B8DB-49D7182CDEA1}"/>
                </a:ext>
              </a:extLst>
            </p:cNvPr>
            <p:cNvSpPr txBox="1"/>
            <p:nvPr/>
          </p:nvSpPr>
          <p:spPr>
            <a:xfrm>
              <a:off x="8144676" y="6105463"/>
              <a:ext cx="519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</a:p>
          </p:txBody>
        </p:sp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41433B02-1928-434B-8C3F-533CA3FC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83" y="1448790"/>
            <a:ext cx="9619013" cy="40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2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YILLARA GÖRE BAŞARIM GRAFİĞİ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7C7BF34-07D7-79C6-B4A6-7A6BAFEC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3" y="1149880"/>
            <a:ext cx="9749641" cy="454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1</a:t>
            </a:r>
          </a:p>
        </p:txBody>
      </p:sp>
      <p:graphicFrame>
        <p:nvGraphicFramePr>
          <p:cNvPr id="4" name="4 Tablo">
            <a:extLst>
              <a:ext uri="{FF2B5EF4-FFF2-40B4-BE49-F238E27FC236}">
                <a16:creationId xmlns:a16="http://schemas.microsoft.com/office/drawing/2014/main" id="{45D55376-9954-402C-580B-07E46D7DB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10956"/>
              </p:ext>
            </p:extLst>
          </p:nvPr>
        </p:nvGraphicFramePr>
        <p:xfrm>
          <a:off x="601052" y="1301689"/>
          <a:ext cx="10989896" cy="4757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Ön lisans, lisans ve lisansüstü eğitimde tercih edilen bir üniversite olmak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Üniversitemizi İlk Sırada Tercih Eden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113.33 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354" rtl="0" eaLnBrk="1" fontAlgn="ctr" latinLnBrk="0" hangingPunct="1">
                        <a:tabLst>
                          <a:tab pos="85725" algn="l"/>
                        </a:tabLst>
                      </a:pP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Bölüm/Program Doluluk Oranları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98,7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% 109,67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Uluslararası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% 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Değişim Programları ile Gelen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00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6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2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1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7602FE14-2B46-5BC8-238C-A48334191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06902"/>
              </p:ext>
            </p:extLst>
          </p:nvPr>
        </p:nvGraphicFramePr>
        <p:xfrm>
          <a:off x="601052" y="1297210"/>
          <a:ext cx="10989896" cy="32504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13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40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742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513116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22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1.2: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Programları ulusal ve uluslararası yeterlilikler çerçevesinde ve paydaş beklentilerini dikkate alarak güncellemek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8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Akredite Olan Program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5725" marR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Paydaş Beklentileri Doğrultusunda   Güncellenen Program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33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/>
          <a:lstStyle/>
          <a:p>
            <a:r>
              <a:rPr lang="tr-TR" dirty="0"/>
              <a:t>STRATEJİK AMAÇ 1</a:t>
            </a:r>
          </a:p>
        </p:txBody>
      </p:sp>
      <p:graphicFrame>
        <p:nvGraphicFramePr>
          <p:cNvPr id="2" name="4 Tablo">
            <a:extLst>
              <a:ext uri="{FF2B5EF4-FFF2-40B4-BE49-F238E27FC236}">
                <a16:creationId xmlns:a16="http://schemas.microsoft.com/office/drawing/2014/main" id="{B29D143B-96F4-C08E-A537-63EB623AE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11718"/>
              </p:ext>
            </p:extLst>
          </p:nvPr>
        </p:nvGraphicFramePr>
        <p:xfrm>
          <a:off x="237506" y="1060227"/>
          <a:ext cx="11753981" cy="53069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1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940">
                  <a:extLst>
                    <a:ext uri="{9D8B030D-6E8A-4147-A177-3AD203B41FA5}">
                      <a16:colId xmlns:a16="http://schemas.microsoft.com/office/drawing/2014/main" val="3200204442"/>
                    </a:ext>
                  </a:extLst>
                </a:gridCol>
                <a:gridCol w="150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4550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496890">
                <a:tc gridSpan="6">
                  <a:txBody>
                    <a:bodyPr/>
                    <a:lstStyle/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67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1.3: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Bilgiyi beceri ile bütünleştiren bir üniversite olarak sektörün ihtiyaçları doğrultusunda +1 Uygulamalı Eğitim Modelini sürekli iyileştirmek</a:t>
                      </a:r>
                      <a:endParaRPr lang="tr-TR" sz="1600" b="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94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KATEGORİ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YÜZDE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BAŞARI</a:t>
                      </a:r>
                      <a:r>
                        <a:rPr lang="tr-TR" sz="1600" b="1" baseline="0" dirty="0">
                          <a:solidFill>
                            <a:schemeClr val="dk1"/>
                          </a:solidFill>
                          <a:latin typeface="+mn-lt"/>
                          <a:cs typeface="Arial" pitchFamily="34" charset="0"/>
                        </a:rPr>
                        <a:t> DURUMU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70">
                <a:tc>
                  <a:txBody>
                    <a:bodyPr/>
                    <a:lstStyle/>
                    <a:p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1 - Uygulamalı Eğitimde İşveren Memnuniyet Oranı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88,7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% 98,56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370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/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2 - Uygulamalı Eğitimde Öğrenci Memnuniyet Oranı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90,36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% 112,95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Çok İyi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370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3 - +1 Uygulamalı Eğitim Modeli ile İstihdam Edilen Öğrenci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223.81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Aşırı Pozitif Sapma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603420"/>
                  </a:ext>
                </a:extLst>
              </a:tr>
              <a:tr h="796936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 4 - +1 Uygulamalı Eğitim Modeli Kapsamında Yapılan İşbirliği Sayısı</a:t>
                      </a: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171.25 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Aşırı Pozitif Sapma</a:t>
                      </a:r>
                    </a:p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012507"/>
                  </a:ext>
                </a:extLst>
              </a:tr>
              <a:tr h="662370">
                <a:tc>
                  <a:txBody>
                    <a:bodyPr/>
                    <a:lstStyle/>
                    <a:p>
                      <a:pPr marL="85725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PG 5 – İlk Ders Etkinlikleri ve Sektörle Buluşma Günleri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166.67 </a:t>
                      </a:r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latin typeface="+mn-lt"/>
                          <a:cs typeface="Arial" pitchFamily="34" charset="0"/>
                        </a:rPr>
                        <a:t>Aşırı Pozitif Sapma</a:t>
                      </a:r>
                    </a:p>
                    <a:p>
                      <a:pPr algn="ctr"/>
                      <a:endParaRPr lang="tr-TR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7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441050"/>
      </p:ext>
    </p:extLst>
  </p:cSld>
  <p:clrMapOvr>
    <a:masterClrMapping/>
  </p:clrMapOvr>
</p:sld>
</file>

<file path=ppt/theme/theme1.xml><?xml version="1.0" encoding="utf-8"?>
<a:theme xmlns:a="http://schemas.openxmlformats.org/drawingml/2006/main" name="20210113_Powerpoint_Şablon_2021_v1_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20210113_Powerpoint_Şablon_2021_v1_0</Template>
  <TotalTime>3658</TotalTime>
  <Words>1407</Words>
  <Application>Microsoft Macintosh PowerPoint</Application>
  <PresentationFormat>Geniş ekran</PresentationFormat>
  <Paragraphs>458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20210113_Powerpoint_Şablon_2021_v1_0</vt:lpstr>
      <vt:lpstr>2023 Yılı  Performans Değerlendirmesi</vt:lpstr>
      <vt:lpstr>GENEL BİLGİLER</vt:lpstr>
      <vt:lpstr> 2023 YILI STRATEJİ BAZLI PERFORMANS GRAFİĞİ</vt:lpstr>
      <vt:lpstr>2023 YILI AMAÇ BAZLI DAĞILIM GRAFİĞİ</vt:lpstr>
      <vt:lpstr>PROGRAM BAZLI PERFORMANS GRAFİĞİ</vt:lpstr>
      <vt:lpstr>YILLARA GÖRE BAŞARIM GRAFİĞİ</vt:lpstr>
      <vt:lpstr>STRATEJİK AMAÇ 1</vt:lpstr>
      <vt:lpstr>STRATEJİK AMAÇ 1</vt:lpstr>
      <vt:lpstr>STRATEJİK AMAÇ 1</vt:lpstr>
      <vt:lpstr>STRATEJİK AMAÇ 2</vt:lpstr>
      <vt:lpstr>STRATEJİK AMAÇ 2 (Devam)</vt:lpstr>
      <vt:lpstr>STRATEJİK AMAÇ 2</vt:lpstr>
      <vt:lpstr>STRATEJİK AMAÇ 3</vt:lpstr>
      <vt:lpstr>STRATEJİK AMAÇ 3</vt:lpstr>
      <vt:lpstr>STRATEJİK AMAÇ 4</vt:lpstr>
      <vt:lpstr>STRATEJİK AMAÇ 4</vt:lpstr>
      <vt:lpstr>STRATEJİK AMAÇ 5</vt:lpstr>
      <vt:lpstr>STRATEJİK AMAÇ 5</vt:lpstr>
      <vt:lpstr>SONUÇ VE ÖNERİLER </vt:lpstr>
      <vt:lpstr>SONUÇ VE ÖNERİLER </vt:lpstr>
      <vt:lpstr>FAALİYETLER</vt:lpstr>
      <vt:lpstr>GERÇEKLEŞTİRİLEN FAALİYETLER</vt:lpstr>
      <vt:lpstr>ÖRNEK FAALİYET GÖRSELLERİ</vt:lpstr>
      <vt:lpstr>DANIŞMA KURULU</vt:lpstr>
      <vt:lpstr>ANKET PERFORMANSI</vt:lpstr>
      <vt:lpstr>ANKET PERFORMANSI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Halid Özgür</dc:creator>
  <cp:lastModifiedBy>mehmet alper cantimer</cp:lastModifiedBy>
  <cp:revision>259</cp:revision>
  <dcterms:created xsi:type="dcterms:W3CDTF">2020-09-09T19:50:56Z</dcterms:created>
  <dcterms:modified xsi:type="dcterms:W3CDTF">2024-02-14T19:15:30Z</dcterms:modified>
</cp:coreProperties>
</file>